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79" r:id="rId5"/>
    <p:sldId id="262" r:id="rId6"/>
    <p:sldId id="265" r:id="rId7"/>
    <p:sldId id="272" r:id="rId8"/>
    <p:sldId id="266" r:id="rId9"/>
    <p:sldId id="267" r:id="rId10"/>
    <p:sldId id="273" r:id="rId11"/>
    <p:sldId id="278" r:id="rId12"/>
    <p:sldId id="277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16D3-A040-4FB7-A35C-24117E71FD51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49D8-8AD3-48C2-9494-DEA79BC170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49D8-8AD3-48C2-9494-DEA79BC1706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6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4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7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1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0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5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D283-4381-4EED-ACA0-232DE6A9DA1A}" type="datetimeFigureOut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gs.kirovreg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2555776" y="771550"/>
            <a:ext cx="3744416" cy="3888432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539552" y="1491630"/>
            <a:ext cx="7846640" cy="17847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 организации работы по противодействию коррупции в министерстве имущественных отношений и инвестиционной политики Кировской области в 2020 году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Описание: Герб Кир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7" t="4962" r="5417" b="2956"/>
          <a:stretch>
            <a:fillRect/>
          </a:stretch>
        </p:blipFill>
        <p:spPr bwMode="auto">
          <a:xfrm>
            <a:off x="1187624" y="224378"/>
            <a:ext cx="720080" cy="76319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224377"/>
            <a:ext cx="3441848" cy="43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имущественных отношений Кировской области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915"/>
            <a:ext cx="8229600" cy="4966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Анализ </a:t>
            </a:r>
            <a:r>
              <a:rPr lang="ru-RU" sz="1600" b="1" dirty="0"/>
              <a:t>договоров о предоставлении областного имущества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(земельных </a:t>
            </a:r>
            <a:r>
              <a:rPr lang="ru-RU" sz="1600" b="1" dirty="0" smtClean="0"/>
              <a:t>участков) </a:t>
            </a:r>
            <a:r>
              <a:rPr lang="ru-RU" sz="1600" b="1" dirty="0"/>
              <a:t>в аренду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600399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предоставление свободных земельных участков в аренду осуществляется министерством в порядке, установленном Земельным кодексом Российской Федерации. За 2020 год заключено: 21 договор аренды земельных участков для ведения огородничества, ведения сельскохозяйственного производства без проведения торгов (ст. 39.6 ЗК РФ), 18 договоров аренды под зданиями, сооружениями (ст. 39.20 ЗК РФ), 1 договор аренды земельного участка по результатам аукциона, информация о проведении </a:t>
            </a:r>
            <a:r>
              <a:rPr lang="ru-RU" sz="1600" dirty="0" smtClean="0"/>
              <a:t>которого была опубликована </a:t>
            </a:r>
            <a:r>
              <a:rPr lang="ru-RU" sz="1600" dirty="0"/>
              <a:t>в 2019 году.</a:t>
            </a:r>
          </a:p>
          <a:p>
            <a:pPr algn="just"/>
            <a:r>
              <a:rPr lang="ru-RU" sz="1600" dirty="0"/>
              <a:t>в 2020 году министерством опубликована информация о проведении аукциона на право заключения договоров аренды земельных участков для сельскохозяйственного использования по 5 лотам , по результатам которого в 2021 году заключено 2 договора аренды. Информация о проведении аукционов размещается на сайтах: www.torgi.gov.ru.; www.dgs.kirovreg.ru.</a:t>
            </a:r>
          </a:p>
        </p:txBody>
      </p:sp>
    </p:spTree>
    <p:extLst>
      <p:ext uri="{BB962C8B-B14F-4D97-AF65-F5344CB8AC3E}">
        <p14:creationId xmlns:p14="http://schemas.microsoft.com/office/powerpoint/2010/main" val="5572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5921" y="411510"/>
            <a:ext cx="8229600" cy="56523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Анализ </a:t>
            </a:r>
            <a:r>
              <a:rPr lang="ru-RU" sz="1600" b="1" dirty="0"/>
              <a:t>договоров </a:t>
            </a:r>
            <a:r>
              <a:rPr lang="ru-RU" sz="1600" b="1" dirty="0" smtClean="0"/>
              <a:t>аренды государственного имущества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(</a:t>
            </a:r>
            <a:r>
              <a:rPr lang="ru-RU" sz="1600" b="1" dirty="0"/>
              <a:t>объектов </a:t>
            </a:r>
            <a:r>
              <a:rPr lang="ru-RU" sz="1600" b="1" dirty="0" smtClean="0"/>
              <a:t>недвижимого имущества, за исключением земельных участков)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816424"/>
          </a:xfrm>
        </p:spPr>
        <p:txBody>
          <a:bodyPr>
            <a:noAutofit/>
          </a:bodyPr>
          <a:lstStyle/>
          <a:p>
            <a:pPr algn="just"/>
            <a:r>
              <a:rPr lang="ru-RU" sz="1320" dirty="0" smtClean="0"/>
              <a:t>предоставление </a:t>
            </a:r>
            <a:r>
              <a:rPr lang="ru-RU" sz="1320" dirty="0"/>
              <a:t>государственного имущества Кировской области в аренду осуществляется в соответствии с Федеральным законом от 26.07.2006 №135-Ф3 «О защите конкуренции», Законом Кировской области </a:t>
            </a:r>
            <a:r>
              <a:rPr lang="ru-RU" sz="1320" dirty="0" smtClean="0"/>
              <a:t/>
            </a:r>
            <a:br>
              <a:rPr lang="ru-RU" sz="1320" dirty="0" smtClean="0"/>
            </a:br>
            <a:r>
              <a:rPr lang="ru-RU" sz="1320" dirty="0" smtClean="0"/>
              <a:t>от </a:t>
            </a:r>
            <a:r>
              <a:rPr lang="ru-RU" sz="1320" dirty="0"/>
              <a:t>06.10.2008 № 287-30 «О порядке управления и распоряжения государственным имуществом Кировской области», Постановлением Правительства Кировской области от 02.10.2012 № 173/576 </a:t>
            </a:r>
            <a:r>
              <a:rPr lang="ru-RU" sz="1320" dirty="0" smtClean="0"/>
              <a:t/>
            </a:r>
            <a:br>
              <a:rPr lang="ru-RU" sz="1320" dirty="0" smtClean="0"/>
            </a:br>
            <a:r>
              <a:rPr lang="ru-RU" sz="1320" dirty="0" smtClean="0"/>
              <a:t>«</a:t>
            </a:r>
            <a:r>
              <a:rPr lang="ru-RU" sz="1320" dirty="0"/>
              <a:t>О предоставлении государственного имущества Кировской области в аренду».</a:t>
            </a:r>
          </a:p>
          <a:p>
            <a:pPr algn="just"/>
            <a:r>
              <a:rPr lang="ru-RU" sz="1320" dirty="0" smtClean="0"/>
              <a:t>предоставление </a:t>
            </a:r>
            <a:r>
              <a:rPr lang="ru-RU" sz="1320" dirty="0"/>
              <a:t>государственного имущества Кировской области в аренду осуществляется следующими способами:</a:t>
            </a:r>
          </a:p>
          <a:p>
            <a:pPr lvl="0" algn="just"/>
            <a:r>
              <a:rPr lang="ru-RU" sz="1320" dirty="0"/>
              <a:t>п</a:t>
            </a:r>
            <a:r>
              <a:rPr lang="ru-RU" sz="1320" dirty="0" smtClean="0"/>
              <a:t>утем организации и проведения торгов (аукциона, конкурса);</a:t>
            </a:r>
            <a:endParaRPr lang="ru-RU" sz="1320" dirty="0"/>
          </a:p>
          <a:p>
            <a:pPr lvl="0" algn="just"/>
            <a:r>
              <a:rPr lang="ru-RU" sz="1320" dirty="0" smtClean="0"/>
              <a:t>без </a:t>
            </a:r>
            <a:r>
              <a:rPr lang="ru-RU" sz="1320" dirty="0"/>
              <a:t>организации и проведения </a:t>
            </a:r>
            <a:r>
              <a:rPr lang="ru-RU" sz="1320" dirty="0" smtClean="0"/>
              <a:t>торгов, в </a:t>
            </a:r>
            <a:r>
              <a:rPr lang="ru-RU" sz="1320" dirty="0"/>
              <a:t>случаях, предусмотренных законодательством Российской </a:t>
            </a:r>
            <a:r>
              <a:rPr lang="ru-RU" sz="1320" dirty="0" smtClean="0"/>
              <a:t>Федерации.</a:t>
            </a:r>
            <a:endParaRPr lang="ru-RU" sz="1320" dirty="0"/>
          </a:p>
          <a:p>
            <a:pPr algn="just"/>
            <a:r>
              <a:rPr lang="ru-RU" sz="1320" dirty="0"/>
              <a:t>В</a:t>
            </a:r>
            <a:r>
              <a:rPr lang="ru-RU" sz="1320" dirty="0" smtClean="0"/>
              <a:t>сего </a:t>
            </a:r>
            <a:r>
              <a:rPr lang="ru-RU" sz="1320" dirty="0"/>
              <a:t>за </a:t>
            </a:r>
            <a:r>
              <a:rPr lang="ru-RU" sz="1320" dirty="0" smtClean="0"/>
              <a:t>2020 </a:t>
            </a:r>
            <a:r>
              <a:rPr lang="ru-RU" sz="1320" dirty="0"/>
              <a:t>год в министерство поступило для учета и заключено </a:t>
            </a:r>
            <a:r>
              <a:rPr lang="ru-RU" sz="1320" dirty="0" smtClean="0"/>
              <a:t>513 договоров </a:t>
            </a:r>
            <a:r>
              <a:rPr lang="ru-RU" sz="1320" dirty="0"/>
              <a:t>аренды объектов недвижимого государственного имущества, из которых по результатам проведения открытого аукциона заключено 9</a:t>
            </a:r>
            <a:r>
              <a:rPr lang="ru-RU" sz="1320" dirty="0" smtClean="0"/>
              <a:t>3 </a:t>
            </a:r>
            <a:r>
              <a:rPr lang="ru-RU" sz="1320" dirty="0"/>
              <a:t>договора. </a:t>
            </a:r>
            <a:endParaRPr lang="ru-RU" sz="1320" dirty="0" smtClean="0"/>
          </a:p>
          <a:p>
            <a:pPr algn="just"/>
            <a:r>
              <a:rPr lang="ru-RU" sz="1320" dirty="0" smtClean="0"/>
              <a:t>За </a:t>
            </a:r>
            <a:r>
              <a:rPr lang="ru-RU" sz="1320" dirty="0"/>
              <a:t>отчетный период заключено </a:t>
            </a:r>
            <a:r>
              <a:rPr lang="ru-RU" sz="1320" dirty="0" smtClean="0"/>
              <a:t>11 </a:t>
            </a:r>
            <a:r>
              <a:rPr lang="ru-RU" sz="1320" dirty="0"/>
              <a:t>договоров аренды недвижимого имущества, находящегося в казне Кировской </a:t>
            </a:r>
            <a:r>
              <a:rPr lang="ru-RU" sz="1320" dirty="0" smtClean="0"/>
              <a:t>области</a:t>
            </a:r>
            <a:r>
              <a:rPr lang="ru-RU" sz="1320" dirty="0"/>
              <a:t>,</a:t>
            </a:r>
            <a:r>
              <a:rPr lang="ru-RU" sz="1320" dirty="0" smtClean="0"/>
              <a:t> </a:t>
            </a:r>
            <a:r>
              <a:rPr lang="ru-RU" sz="1320" dirty="0"/>
              <a:t>10 договоров </a:t>
            </a:r>
            <a:r>
              <a:rPr lang="ru-RU" sz="1320" dirty="0" smtClean="0"/>
              <a:t>аренды в </a:t>
            </a:r>
            <a:r>
              <a:rPr lang="ru-RU" sz="1320" dirty="0"/>
              <a:t>отношении недвижимого имущества, закрепленного на праве оперативного управления за областными казенными </a:t>
            </a:r>
            <a:r>
              <a:rPr lang="ru-RU" sz="1320" dirty="0" smtClean="0"/>
              <a:t>учреждениями.</a:t>
            </a:r>
            <a:endParaRPr lang="ru-RU" sz="1320" dirty="0"/>
          </a:p>
        </p:txBody>
      </p:sp>
    </p:spTree>
    <p:extLst>
      <p:ext uri="{BB962C8B-B14F-4D97-AF65-F5344CB8AC3E}">
        <p14:creationId xmlns:p14="http://schemas.microsoft.com/office/powerpoint/2010/main" val="5310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35339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Анализ </a:t>
            </a:r>
            <a:r>
              <a:rPr lang="ru-RU" sz="1600" b="1" dirty="0"/>
              <a:t>соблюдения законодательства при приватизации областной собственности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3547"/>
            <a:ext cx="8229600" cy="4194467"/>
          </a:xfrm>
        </p:spPr>
        <p:txBody>
          <a:bodyPr>
            <a:noAutofit/>
          </a:bodyPr>
          <a:lstStyle/>
          <a:p>
            <a:pPr algn="just"/>
            <a:r>
              <a:rPr lang="ru-RU" sz="1050" dirty="0" smtClean="0"/>
              <a:t>приватизация </a:t>
            </a:r>
            <a:r>
              <a:rPr lang="ru-RU" sz="1050" dirty="0"/>
              <a:t>государственного имущества Кировской области осуществляется в соответствии с Федеральным законом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от </a:t>
            </a:r>
            <a:r>
              <a:rPr lang="ru-RU" sz="1050" dirty="0"/>
              <a:t>21.12.2001 № 178-ФЗ «О приватизации государственного и муниципального имущества», </a:t>
            </a:r>
            <a:r>
              <a:rPr lang="ru-RU" sz="1050" dirty="0" smtClean="0"/>
              <a:t>постановлением Правительства Российской Федерации от 27.08.2012 № 860 «Об организации и проведении продажи государственного или муниципального имущества в электронной форме», Законом </a:t>
            </a:r>
            <a:r>
              <a:rPr lang="ru-RU" sz="1050" dirty="0"/>
              <a:t>Кировской области от 06.10.2008 № 287-30 «О порядке управления и распоряжения государственным имуществом Кировской области», постановлениями Правительства Кировской области от </a:t>
            </a:r>
            <a:r>
              <a:rPr lang="ru-RU" sz="1050" dirty="0" smtClean="0"/>
              <a:t>30.10.2019 </a:t>
            </a:r>
            <a:r>
              <a:rPr lang="ru-RU" sz="1050" dirty="0"/>
              <a:t>№ </a:t>
            </a:r>
            <a:r>
              <a:rPr lang="ru-RU" sz="1050" dirty="0" smtClean="0"/>
              <a:t>566-П </a:t>
            </a:r>
            <a:r>
              <a:rPr lang="ru-RU" sz="1050" dirty="0"/>
              <a:t>«Об утверждении прогнозного плана (программы) приватизации государственного имущества Кировской области на </a:t>
            </a:r>
            <a:r>
              <a:rPr lang="ru-RU" sz="1050" dirty="0" smtClean="0"/>
              <a:t>2020 </a:t>
            </a:r>
            <a:r>
              <a:rPr lang="ru-RU" sz="1050" dirty="0"/>
              <a:t>год и на период </a:t>
            </a:r>
            <a:r>
              <a:rPr lang="ru-RU" sz="1050" dirty="0" smtClean="0"/>
              <a:t>2021 </a:t>
            </a:r>
            <a:r>
              <a:rPr lang="ru-RU" sz="1050" dirty="0"/>
              <a:t>- </a:t>
            </a:r>
            <a:r>
              <a:rPr lang="ru-RU" sz="1050" dirty="0" smtClean="0"/>
              <a:t>2022 </a:t>
            </a:r>
            <a:r>
              <a:rPr lang="ru-RU" sz="1050" dirty="0"/>
              <a:t>годов». </a:t>
            </a:r>
          </a:p>
          <a:p>
            <a:pPr algn="just"/>
            <a:r>
              <a:rPr lang="ru-RU" sz="1050" dirty="0" smtClean="0"/>
              <a:t>для </a:t>
            </a:r>
            <a:r>
              <a:rPr lang="ru-RU" sz="1050" dirty="0"/>
              <a:t>целей приватизации в обязательном порядке проводится независимая рыночная оценка имущества, находящегося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собственности Кировской области в соответствии с действующим законодательством об оценочной деятельности. Отбор оценщика осуществлен посредством проведения </a:t>
            </a:r>
            <a:r>
              <a:rPr lang="ru-RU" sz="1050" dirty="0" smtClean="0"/>
              <a:t>открытого конкурса в </a:t>
            </a:r>
            <a:r>
              <a:rPr lang="ru-RU" sz="1050" dirty="0"/>
              <a:t>электронной форме.</a:t>
            </a:r>
          </a:p>
          <a:p>
            <a:pPr algn="just"/>
            <a:r>
              <a:rPr lang="ru-RU" sz="1050" dirty="0" smtClean="0"/>
              <a:t>размещение </a:t>
            </a:r>
            <a:r>
              <a:rPr lang="ru-RU" sz="1050" dirty="0"/>
              <a:t>информации о продаже государственного имущества Кировской области осуществляется в сети Интернет на сайте: </a:t>
            </a:r>
            <a:r>
              <a:rPr lang="en-US" sz="1050" dirty="0"/>
              <a:t>http</a:t>
            </a:r>
            <a:r>
              <a:rPr lang="ru-RU" sz="1050" dirty="0"/>
              <a:t>://</a:t>
            </a:r>
            <a:r>
              <a:rPr lang="ru-RU" sz="1050" u="sng" dirty="0"/>
              <a:t>torgi.gov.ru/</a:t>
            </a:r>
            <a:r>
              <a:rPr lang="ru-RU" sz="1050" dirty="0"/>
              <a:t>, на официальном информационном сайте министерства имущественных отношений и инвестиционной политики Кировской области: </a:t>
            </a:r>
            <a:r>
              <a:rPr lang="en-US" sz="1050" u="sng" dirty="0">
                <a:hlinkClick r:id="rId3"/>
              </a:rPr>
              <a:t>http</a:t>
            </a:r>
            <a:r>
              <a:rPr lang="ru-RU" sz="1050" u="sng" dirty="0">
                <a:hlinkClick r:id="rId3"/>
              </a:rPr>
              <a:t>://</a:t>
            </a:r>
            <a:r>
              <a:rPr lang="en-US" sz="1050" u="sng" dirty="0" err="1">
                <a:hlinkClick r:id="rId3"/>
              </a:rPr>
              <a:t>dgs</a:t>
            </a:r>
            <a:r>
              <a:rPr lang="ru-RU" sz="1050" u="sng" dirty="0">
                <a:hlinkClick r:id="rId3"/>
              </a:rPr>
              <a:t>.</a:t>
            </a:r>
            <a:r>
              <a:rPr lang="en-US" sz="1050" u="sng" dirty="0" err="1">
                <a:hlinkClick r:id="rId3"/>
              </a:rPr>
              <a:t>kirovreg</a:t>
            </a:r>
            <a:r>
              <a:rPr lang="ru-RU" sz="1050" u="sng" dirty="0">
                <a:hlinkClick r:id="rId3"/>
              </a:rPr>
              <a:t>.</a:t>
            </a:r>
            <a:r>
              <a:rPr lang="en-US" sz="1050" u="sng" dirty="0" err="1">
                <a:hlinkClick r:id="rId3"/>
              </a:rPr>
              <a:t>ru</a:t>
            </a:r>
            <a:r>
              <a:rPr lang="ru-RU" sz="1050" u="sng" dirty="0" smtClean="0">
                <a:hlinkClick r:id="rId3"/>
              </a:rPr>
              <a:t>/</a:t>
            </a:r>
            <a:r>
              <a:rPr lang="ru-RU" sz="1050" dirty="0" smtClean="0"/>
              <a:t>, на сайтах электронных торговых площадок организаторов </a:t>
            </a:r>
            <a:r>
              <a:rPr lang="ru-RU" sz="1050" dirty="0"/>
              <a:t>торгов в соответствии с распоряжением Правительства Российской Федерации от </a:t>
            </a:r>
            <a:r>
              <a:rPr lang="ru-RU" sz="1050" dirty="0" smtClean="0"/>
              <a:t>12.07.2018 № </a:t>
            </a:r>
            <a:r>
              <a:rPr lang="ru-RU" sz="1050" dirty="0"/>
              <a:t>1447-Р.</a:t>
            </a:r>
          </a:p>
          <a:p>
            <a:pPr algn="just"/>
            <a:r>
              <a:rPr lang="ru-RU" sz="1050" dirty="0" smtClean="0"/>
              <a:t>за 2020 году </a:t>
            </a:r>
            <a:r>
              <a:rPr lang="ru-RU" sz="1050" dirty="0"/>
              <a:t>проведена оценка рыночной стоимости имущества в целях приватизации по </a:t>
            </a:r>
            <a:r>
              <a:rPr lang="ru-RU" sz="1050" dirty="0" smtClean="0"/>
              <a:t>58 </a:t>
            </a:r>
            <a:r>
              <a:rPr lang="ru-RU" sz="1050" dirty="0"/>
              <a:t>объектам государственного </a:t>
            </a:r>
            <a:r>
              <a:rPr lang="ru-RU" sz="1050" dirty="0" smtClean="0"/>
              <a:t>имущества.</a:t>
            </a:r>
          </a:p>
          <a:p>
            <a:pPr algn="just"/>
            <a:r>
              <a:rPr lang="ru-RU" sz="1050" dirty="0" smtClean="0"/>
              <a:t>организованы </a:t>
            </a:r>
            <a:r>
              <a:rPr lang="ru-RU" sz="1050" dirty="0"/>
              <a:t>и проведены аукционы по продаже государственного имущества Кировской области в  отношении 48 объектов, включенных в план приватизации, по 42 объектам аукционы признаны несостоявшимися, по 6 объектам итоги аукционов будут подведены в </a:t>
            </a:r>
            <a:r>
              <a:rPr lang="en-US" sz="1050" dirty="0"/>
              <a:t>I</a:t>
            </a:r>
            <a:r>
              <a:rPr lang="ru-RU" sz="1050" dirty="0"/>
              <a:t> квартале 2021 года. </a:t>
            </a:r>
          </a:p>
          <a:p>
            <a:pPr algn="just"/>
            <a:r>
              <a:rPr lang="ru-RU" sz="1050" dirty="0" smtClean="0"/>
              <a:t>в </a:t>
            </a:r>
            <a:r>
              <a:rPr lang="ru-RU" sz="1050" dirty="0"/>
              <a:t>отношении 18 объектов,  включенных в план приватизации, объявлена продажа посредством </a:t>
            </a:r>
            <a:r>
              <a:rPr lang="ru-RU" sz="1050" dirty="0" smtClean="0"/>
              <a:t>публичного предложения</a:t>
            </a:r>
            <a:r>
              <a:rPr lang="ru-RU" sz="1050" dirty="0"/>
              <a:t>, по 11 объектам - продажа признана несостоявшейся </a:t>
            </a:r>
            <a:r>
              <a:rPr lang="ru-RU" sz="1050" dirty="0" smtClean="0"/>
              <a:t>, по </a:t>
            </a:r>
            <a:r>
              <a:rPr lang="ru-RU" sz="1050" dirty="0"/>
              <a:t>6 объектам итоги будут подведены в </a:t>
            </a:r>
            <a:r>
              <a:rPr lang="en-US" sz="1050" dirty="0"/>
              <a:t>I </a:t>
            </a:r>
            <a:r>
              <a:rPr lang="ru-RU" sz="1050" dirty="0"/>
              <a:t>квартале 2021 </a:t>
            </a:r>
            <a:r>
              <a:rPr lang="ru-RU" sz="1050" dirty="0" smtClean="0"/>
              <a:t>года, 1 продан (заключен договор купли-продажи).</a:t>
            </a:r>
          </a:p>
          <a:p>
            <a:pPr algn="just"/>
            <a:r>
              <a:rPr lang="ru-RU" sz="1050" dirty="0" smtClean="0"/>
              <a:t>в 2020 году также заключен договор купли-продажи по итогам торгов 2019 года.</a:t>
            </a:r>
          </a:p>
          <a:p>
            <a:pPr algn="just"/>
            <a:r>
              <a:rPr lang="ru-RU" sz="1050" dirty="0" smtClean="0"/>
              <a:t>доход от приватизации в 2020 году составил  27 </a:t>
            </a:r>
            <a:r>
              <a:rPr lang="ru-RU" sz="1050" dirty="0"/>
              <a:t>958 </a:t>
            </a:r>
            <a:r>
              <a:rPr lang="ru-RU" sz="1050" dirty="0" smtClean="0"/>
              <a:t>156,98.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711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5266" y="48351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Работа по противодействию коррупции в министерстве организована в соответствии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b="1" dirty="0"/>
              <a:t>Планом мероприятий по противодействию </a:t>
            </a:r>
            <a:r>
              <a:rPr lang="ru-RU" sz="1600" b="1" dirty="0" smtClean="0"/>
              <a:t>коррупции на </a:t>
            </a:r>
            <a:r>
              <a:rPr lang="ru-RU" sz="1600" b="1" dirty="0"/>
              <a:t>2018-2020 годы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/>
              <a:t>план</a:t>
            </a:r>
            <a:r>
              <a:rPr lang="ru-RU" sz="1400" dirty="0" smtClean="0"/>
              <a:t> </a:t>
            </a:r>
            <a:r>
              <a:rPr lang="ru-RU" sz="1200" i="1" dirty="0" smtClean="0"/>
              <a:t>утвержден </a:t>
            </a:r>
            <a:r>
              <a:rPr lang="ru-RU" sz="1200" i="1" dirty="0"/>
              <a:t>приказом министерства от 10.07.2018 № 03-64/п,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(с </a:t>
            </a:r>
            <a:r>
              <a:rPr lang="ru-RU" sz="1200" i="1" dirty="0"/>
              <a:t>изменениями, внесенными приказами от 20.08.2018 № 03-86/п, от 30.11.2018 № 03-116/п, от 20.05.2019 № </a:t>
            </a:r>
            <a:r>
              <a:rPr lang="ru-RU" sz="1200" i="1" dirty="0" smtClean="0"/>
              <a:t>03-35/п, </a:t>
            </a:r>
            <a:r>
              <a:rPr lang="ru-RU" sz="1200" i="1" dirty="0"/>
              <a:t>от 20.01.2020 № 03-5/п, от 09.07.2020 № 03-60/п</a:t>
            </a:r>
            <a:r>
              <a:rPr lang="ru-RU" sz="1200" i="1" dirty="0" smtClean="0"/>
              <a:t>)</a:t>
            </a:r>
            <a:endParaRPr lang="ru-RU" sz="1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51671"/>
            <a:ext cx="8229600" cy="3024336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400" b="1" dirty="0" smtClean="0"/>
              <a:t>Мероприятия</a:t>
            </a:r>
            <a:r>
              <a:rPr lang="ru-RU" sz="1400" b="1" dirty="0"/>
              <a:t>, предусмотренные планом: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исполнения обязанностей, установленных в целях противодействия </a:t>
            </a:r>
            <a:r>
              <a:rPr lang="ru-RU" sz="1400" b="1" dirty="0" smtClean="0"/>
              <a:t>коррупции;</a:t>
            </a:r>
          </a:p>
          <a:p>
            <a:pPr algn="just"/>
            <a:r>
              <a:rPr lang="ru-RU" sz="1400" b="1" dirty="0" smtClean="0"/>
              <a:t>выявление </a:t>
            </a:r>
            <a:r>
              <a:rPr lang="ru-RU" sz="1400" b="1" dirty="0"/>
              <a:t>и систематизация причин и условий проявления коррупции, мониторинг коррупционных </a:t>
            </a:r>
            <a:r>
              <a:rPr lang="ru-RU" sz="1400" b="1" dirty="0" smtClean="0"/>
              <a:t>рисков;</a:t>
            </a:r>
          </a:p>
          <a:p>
            <a:pPr algn="just"/>
            <a:r>
              <a:rPr lang="ru-RU" sz="1400" b="1" dirty="0"/>
              <a:t>взаимодействие министерства с институтами гражданского общества и гражданами, обеспечение доступности информации о деятельности </a:t>
            </a:r>
            <a:r>
              <a:rPr lang="ru-RU" sz="1400" b="1" dirty="0" smtClean="0"/>
              <a:t>министерства;</a:t>
            </a:r>
          </a:p>
          <a:p>
            <a:pPr algn="just"/>
            <a:r>
              <a:rPr lang="ru-RU" sz="1400" b="1" dirty="0"/>
              <a:t>совершенствование деятельности по осуществлению полномочий министерства в сфере управления и распоряжения государственным имуществом Кировской области, </a:t>
            </a:r>
            <a:r>
              <a:rPr lang="ru-RU" sz="1400" b="1" dirty="0" smtClean="0"/>
              <a:t>как </a:t>
            </a:r>
            <a:r>
              <a:rPr lang="ru-RU" sz="1400" b="1" dirty="0"/>
              <a:t>средство противодействия коррупции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878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43558"/>
            <a:ext cx="511256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3519"/>
            <a:ext cx="4464496" cy="450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152" y="1177351"/>
            <a:ext cx="2448272" cy="1800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96136" y="1303365"/>
            <a:ext cx="1368152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90737"/>
            <a:ext cx="8229600" cy="60515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65286"/>
              </p:ext>
            </p:extLst>
          </p:nvPr>
        </p:nvGraphicFramePr>
        <p:xfrm>
          <a:off x="421724" y="1006127"/>
          <a:ext cx="8229600" cy="398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8495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08.12.2017 № 03-131/п утверждено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и Состав комиссии министерства имущественных отношений и инвестиционной политики Кировской области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соблюдению требований к служебному поведению государственных гражданских служащих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урегулированию конфликта интересов</a:t>
                      </a:r>
                      <a:endParaRPr lang="ru-RU" sz="1100" dirty="0"/>
                    </a:p>
                  </a:txBody>
                  <a:tcPr/>
                </a:tc>
              </a:tr>
              <a:tr h="88495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в 2020 гуду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основания для заседания комиссии министерства по соблюдению требований к служебному поведению государственных гражданских служащих и урегулированию конфликта интересов отсутствовали.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99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2020 году в министерство поступило 5 уведомлений о заключении трудового договора с сотрудниками, ранее замещавшими должности государственной гражданской службы Кировской области в министерстве. По результатам рассмотрения уведомлений подготовлены мотивированные заключения о соблюдении лицами, ранее замещавшими должности государственной гражданской службы Кировской области, положений статьи 12 Федерального закона от 25.12.2008 № 273-ФЗ «О противодействии коррупции». Принято решение - Вопрос о рассмотрении уведомлений на заседание комиссии по соблюдению требований к служебному поведению государственных гражданских служащих и урегулированию конфликта интересов не выносить.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39752" y="1923678"/>
            <a:ext cx="7200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35696" y="1995686"/>
            <a:ext cx="1828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2067694"/>
            <a:ext cx="201622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688" y="2175706"/>
            <a:ext cx="194421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61710" y="2281436"/>
            <a:ext cx="154817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462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462396"/>
              </p:ext>
            </p:extLst>
          </p:nvPr>
        </p:nvGraphicFramePr>
        <p:xfrm>
          <a:off x="457200" y="1200150"/>
          <a:ext cx="8229600" cy="33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2020 году 12 гражданских служащих министерства приняли участие в (семинарах, лекциях и совещаниях) по вопросам противодействия коррупции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Совещания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вопросу представления сведений о доходах, расходах,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имуществе и обязательствах имущественного характера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участием начальника отдела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надзору за исполнением законодательства о противодействии коррупции Кировской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 семинары</a:t>
                      </a:r>
                      <a:br>
                        <a:rPr lang="ru-RU" sz="13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участием доцента кафедры гуманитарных наук Российской академии народного хозяйства </a:t>
                      </a:r>
                      <a:b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государственной службы </a:t>
                      </a:r>
                      <a:b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Президенте Российской Федерации по теме: «Психологические основы </a:t>
                      </a:r>
                      <a:b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урегулировании конфликта интересов. Соблюдение ограничений и запретов, установленных в целях противодействия коррупции»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по программе повышения квалификации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«Государственная политика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области противодействия коррупции»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3848" y="555526"/>
            <a:ext cx="2952328" cy="417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64" y="416642"/>
            <a:ext cx="8229600" cy="576065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49732"/>
              </p:ext>
            </p:extLst>
          </p:nvPr>
        </p:nvGraphicFramePr>
        <p:xfrm>
          <a:off x="457200" y="1200150"/>
          <a:ext cx="8229600" cy="374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27784"/>
                <a:gridCol w="2458616"/>
              </a:tblGrid>
              <a:tr h="34696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комплекса организационных, разъяснительных и иных мер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82104"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в разделе «Противодействие коррупции» размещена электронная версия информационно-разъяснительных материалов по правовому просвещению в сфере противодействия коррупции, разработанных Генеральной прокуратурой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приеме осуществляется ознакомление граждан с памяткой, содержащей положения законодательства Российской Федерации о противодействии коррупции, в том числе о необходимости соблюдения государственными гражданскими служащими запретов, ограничений и требований, установленных в целях противодействия коррупции</a:t>
                      </a:r>
                    </a:p>
                    <a:p>
                      <a:pPr algn="ctr"/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антикоррупционной работы среди кандидатов на вакантные должности государственной гражданской службы</a:t>
                      </a:r>
                      <a:endParaRPr lang="ru-RU" sz="13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сотрудником, ответственным за работу по профилактике коррупционных правонарушений в министерстве, на постоянной основе осуществляется работа по оказанию консультативной помощи гражданским служащим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вопросам, связанным с применением на практике законодательства о противодействии коррупции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462917" y="1635646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11790" y="1635646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37696" y="1615036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5473"/>
            <a:ext cx="8229600" cy="60198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</a:t>
            </a:r>
            <a:r>
              <a:rPr lang="ru-RU" sz="1400" b="1" dirty="0" smtClean="0"/>
              <a:t>ограничений</a:t>
            </a:r>
            <a:r>
              <a:rPr lang="ru-RU" sz="1400" b="1" dirty="0"/>
              <a:t>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55556"/>
              </p:ext>
            </p:extLst>
          </p:nvPr>
        </p:nvGraphicFramePr>
        <p:xfrm>
          <a:off x="395536" y="699541"/>
          <a:ext cx="82296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609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анализа работы по противодействию коррупции, проводимой </a:t>
                      </a:r>
                      <a:b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подведомственных министерству учреждениях и организациях</a:t>
                      </a:r>
                      <a:endParaRPr lang="ru-RU" sz="145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46428"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подведомственных учреждений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подведомственных организаций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представляют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министерство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отчеты о работе по противодействию коррупции во вверенных им организациях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Представленные Отчеты рассматриваются на заседании комиссии министерства по противодействию коррупции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 учреждениях и организациях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назначены ответственные лица </a:t>
                      </a:r>
                      <a:b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работу по профилактике коррупционных и иных правонарушений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разработаны локальные правовые акты учреждений и организаций, касающиеся антикоррупционной политики</a:t>
                      </a: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Оформлены журналы регистрации обращения граждан и юридических лиц по фактам коррупционных проявлений работниками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 учреждений и организаций ознакомлены: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методическими рекомендациями по правовому и организационному обеспечению антикоррупционной деятельности в кировских областных государственных учреждениях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методические рекомендации</a:t>
                      </a:r>
                    </a:p>
                    <a:p>
                      <a:pPr marL="0" indent="0" algn="ctr"/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разработке и принятию организациями мер по предупреждению и противодействию коррупции</a:t>
                      </a:r>
                      <a:endParaRPr lang="ru-RU" sz="1050" b="0" baseline="0" dirty="0"/>
                    </a:p>
                  </a:txBody>
                  <a:tcPr/>
                </a:tc>
              </a:tr>
              <a:tr h="1857954">
                <a:tc gridSpan="3">
                  <a:txBody>
                    <a:bodyPr/>
                    <a:lstStyle/>
                    <a:p>
                      <a:pPr indent="450000" algn="just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постановлением Правительства Кировской области от 19.02.2013 № 196/72 руководители подведомственных учреждений КОГКУ «Центр земельно-имущественных отношений Кировской области» и КОГБУ «Бюро технической инвентаризации» представили кадровому работнику министерства сведения о своих доходах, об имуществе и обязательствах имущественного характера, а также о доходах, об имуществе и обязательствах имущественного характера членов своей семьи.</a:t>
                      </a:r>
                    </a:p>
                    <a:p>
                      <a:pPr indent="45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пунктом 2.2 решения комиссии по координации работы по противодействию коррупции в Кировской области (протокол № 1 заседания комиссии от 01.04.2019) 15.07.2020 комиссией министерства осуществлена проверка КОГБУ «Бюро технической инвентаризации» (далее – Учреждение), по соблюдению требований антикоррупционного законодательства (в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деятельность в сфере закупок товаров, работ, услуг, финансово-хозяйственная деятельность). Работа по противодействию коррупции в Учреждении организована в соответствии с Методическими рекомендациями по правовому и организационному обеспечению антикоррупционной деятельности в кировских областных государственных учреждениях, разработанными отделом профилактики коррупционных и иных правонарушений администрации Правительства Кировской области. В ходе проведения проверки нарушений требований антикоррупционного законодательства  не установлено.</a:t>
                      </a:r>
                    </a:p>
                    <a:p>
                      <a:pPr indent="450000" algn="just"/>
                      <a:endParaRPr lang="ru-RU" sz="10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1331640" y="1222372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07800" y="1255361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69720" y="1255361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6056" y="555526"/>
            <a:ext cx="3305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681" y="448421"/>
            <a:ext cx="352839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12954"/>
            <a:ext cx="3528392" cy="424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81" y="439945"/>
            <a:ext cx="8229600" cy="55428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Выявление </a:t>
            </a:r>
            <a:r>
              <a:rPr lang="ru-RU" sz="1600" b="1" dirty="0"/>
              <a:t>и систематизация причин и условий проявления коррупции,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мониторинг </a:t>
            </a:r>
            <a:r>
              <a:rPr lang="ru-RU" sz="1600" b="1" dirty="0"/>
              <a:t>коррупционных рисков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290772"/>
              </p:ext>
            </p:extLst>
          </p:nvPr>
        </p:nvGraphicFramePr>
        <p:xfrm>
          <a:off x="395536" y="1051654"/>
          <a:ext cx="8229600" cy="401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3034680"/>
              </a:tblGrid>
              <a:tr h="2739752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 проводится оценка коррупционных рисков, возникающих при реализации служащими министерства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своих полномочий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08.12.2017 № 03-132/п утвержден Перечень должностей государственной гражданской службы министерства, осуществление полномочий по которым влечет за собой обязанность представлять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проведения антикоррупционной экспертизы нормативные правовые акты направляются в органы юстиции, прокуратуры и размещаются на сайте министерства в информационно-телекоммуникационной сети «Интернет»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проводятся оперативные совещания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Комиссии по предупреждению и противодействию коррупции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ассмотрению отчета о выполнении мероприятий плана противодействия коррупции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привлечением члена Общественного совета при министерстве</a:t>
                      </a:r>
                    </a:p>
                    <a:p>
                      <a:pPr algn="ctr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(Положение о комиссии и ее Состав, утверждены приказом министерства от 08.12.2017 № 03-136/п, с изменениями, внесенными приказами министерства от 25.07.2018 № 03-67-1/п, от 20.05.2019 № 03-33/п, от 10.10.2019 № 03-85/п, от 19.05.2020 № 03-38/п, от 22.06.2020 № 03-51/п)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565488" y="1094852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76256" y="1081175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34915"/>
            <a:ext cx="8229600" cy="4966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Взаимодействие </a:t>
            </a:r>
            <a:r>
              <a:rPr lang="ru-RU" sz="1600" b="1" dirty="0"/>
              <a:t>министерства с институтами гражданского общества и гражданами, обеспечение доступности информации о деятельности министерства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45999"/>
              </p:ext>
            </p:extLst>
          </p:nvPr>
        </p:nvGraphicFramePr>
        <p:xfrm>
          <a:off x="457200" y="120015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организации работы комиссии по соблюдению требований к служебному поведению государственных гражданских служащих министерства и урегулированию конфликта интересов, конкурсной комиссии осуществляется взаимодействие с представителями учебных заведений г. Кирова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обеспечения открытости информации о продаже государственного имущества, находящегося в собственности области, земельных участков, находящихся в собственности области, информации размещается в сети Интернет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сайте: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torgi.gov.ru/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информационном сайте министерства: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dgs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kirovreg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опубликованы: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доходах и расходах гражданских служащих министерства,  руководителей подведомственных  министерству учреждений,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деятельности комиссии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соблюдению требований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служебному поведению государственных гражданских служащих и урегулированию конфликта интересов,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результатах кадровых конкурсов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547664" y="1213338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06899" y="1248486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29684" y="1225360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78286"/>
            <a:ext cx="8229600" cy="107273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Совершенствование </a:t>
            </a:r>
            <a:r>
              <a:rPr lang="ru-RU" sz="1600" b="1" dirty="0"/>
              <a:t>деятельности по осуществлению полномочий министерства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сфере управления и распоряжения государственным имуществом Кировской области, </a:t>
            </a:r>
            <a:r>
              <a:rPr lang="ru-RU" sz="1600" b="1" dirty="0" smtClean="0"/>
              <a:t>как </a:t>
            </a:r>
            <a:r>
              <a:rPr lang="ru-RU" sz="1600" b="1" dirty="0"/>
              <a:t>средство противодействия коррупции</a:t>
            </a:r>
            <a:endParaRPr lang="ru-RU" sz="16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58480"/>
              </p:ext>
            </p:extLst>
          </p:nvPr>
        </p:nvGraphicFramePr>
        <p:xfrm>
          <a:off x="457200" y="2067694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договоров о предоставлении областного имущества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(земельных участков, объектов недвижимости) в аренду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соблюдения законодательства при приватизации областной собственности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1028</Words>
  <Application>Microsoft Office PowerPoint</Application>
  <PresentationFormat>Экран (16:9)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Об организации работы по противодействию коррупции в министерстве имущественных отношений и инвестиционной политики Кировской области в 2020 году</vt:lpstr>
      <vt:lpstr>Работа по противодействию коррупции в министерстве организована в соответствии  с Планом мероприятий по противодействию коррупции на 2018-2020 годы  план утвержден приказом министерства от 10.07.2018 № 03-64/п,  (с изменениями, внесенными приказами от 20.08.2018 № 03-86/п, от 30.11.2018 № 03-116/п, от 20.05.2019 № 03-35/п, от 20.01.2020 № 03-5/п, от 09.07.2020 № 03-60/п)</vt:lpstr>
      <vt:lpstr>Повышение 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vt:lpstr>
      <vt:lpstr>Повышение 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vt:lpstr>
      <vt:lpstr>Повышение 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vt:lpstr>
      <vt:lpstr>Повышение эффективности механизмов урегулирования конфликта интересов, обеспечение соблюдения ограничений, запретов и исполнения обязанностей, установленных в целях противодействия коррупции</vt:lpstr>
      <vt:lpstr>Выявление и систематизация причин и условий проявления коррупции,  мониторинг коррупционных рисков</vt:lpstr>
      <vt:lpstr>Взаимодействие министерства с институтами гражданского общества и гражданами, обеспечение доступности информации о деятельности министерства</vt:lpstr>
      <vt:lpstr>Совершенствование деятельности по осуществлению полномочий министерства  в сфере управления и распоряжения государственным имуществом Кировской области, как средство противодействия коррупции</vt:lpstr>
      <vt:lpstr>Анализ договоров о предоставлении областного имущества  (земельных участков) в аренду</vt:lpstr>
      <vt:lpstr>Анализ договоров аренды государственного имущества  (объектов недвижимого имущества, за исключением земельных участков)</vt:lpstr>
      <vt:lpstr>Анализ соблюдения законодательства при приватизации областной собственности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Кунейкин</dc:creator>
  <cp:lastModifiedBy>Ирина Сентебова</cp:lastModifiedBy>
  <cp:revision>172</cp:revision>
  <cp:lastPrinted>2021-02-16T13:04:08Z</cp:lastPrinted>
  <dcterms:created xsi:type="dcterms:W3CDTF">2017-01-25T09:39:18Z</dcterms:created>
  <dcterms:modified xsi:type="dcterms:W3CDTF">2021-03-31T06:20:43Z</dcterms:modified>
</cp:coreProperties>
</file>